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B3FD"/>
    <a:srgbClr val="C33D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17" d="100"/>
          <a:sy n="17" d="100"/>
        </p:scale>
        <p:origin x="894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tif>
</file>

<file path=ppt/media/image3.jpe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6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939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683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91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35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852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56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94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32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20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52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9DDEA-723E-4043-89F9-2F4E9E1CDA44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B9B27-2640-4127-A1F9-135FD1B21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203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tif"/><Relationship Id="rId7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hyperlink" Target="http://cfb.unh.edu/cfbkey/html/Organisms/CCladocera/FDaphnidae/GCeriodaphnia/Ceriodaphnia_dubia/C_dubia_fb_04_600x600.jp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hyperlink" Target="http://cfb.unh.edu/cfbkey/html/Organisms/CCladocera/FDaphnidae/GCeriodaphnia/Ceriodaphnia_dubia/C_dubia_fb_04_600x600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wave">
          <a:fgClr>
            <a:schemeClr val="bg1"/>
          </a:fgClr>
          <a:bgClr>
            <a:schemeClr val="accent5">
              <a:lumMod val="60000"/>
              <a:lumOff val="4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2C1D68-AEDC-4745-B014-DE92F872CF9E}"/>
              </a:ext>
            </a:extLst>
          </p:cNvPr>
          <p:cNvSpPr/>
          <p:nvPr/>
        </p:nvSpPr>
        <p:spPr>
          <a:xfrm>
            <a:off x="0" y="0"/>
            <a:ext cx="43891199" cy="449420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b="1" dirty="0"/>
              <a:t>Mysterious microsporidians + friends</a:t>
            </a:r>
          </a:p>
          <a:p>
            <a:pPr algn="ctr"/>
            <a:r>
              <a:rPr lang="en-US" sz="4400" dirty="0"/>
              <a:t>Christopher Brandon, Katie Schroeder. Alex Strauss</a:t>
            </a:r>
          </a:p>
          <a:p>
            <a:pPr algn="ctr"/>
            <a:r>
              <a:rPr lang="en-US" sz="4400" baseline="30000" dirty="0" err="1"/>
              <a:t>Odum</a:t>
            </a:r>
            <a:r>
              <a:rPr lang="en-US" sz="4400" baseline="30000" dirty="0"/>
              <a:t> School of Ecology, University of Georgia, Athens, GA, USA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EB7CB4-EDD2-4034-ACE9-B9110E59B512}"/>
              </a:ext>
            </a:extLst>
          </p:cNvPr>
          <p:cNvSpPr/>
          <p:nvPr/>
        </p:nvSpPr>
        <p:spPr>
          <a:xfrm>
            <a:off x="13903940" y="14733186"/>
            <a:ext cx="29575780" cy="13189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5400" b="1" dirty="0">
                <a:solidFill>
                  <a:schemeClr val="bg1"/>
                </a:solidFill>
              </a:rPr>
              <a:t>AY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A3CFA4-C668-4A76-BEBA-F381B88E4B1D}"/>
              </a:ext>
            </a:extLst>
          </p:cNvPr>
          <p:cNvSpPr/>
          <p:nvPr/>
        </p:nvSpPr>
        <p:spPr>
          <a:xfrm>
            <a:off x="0" y="31540444"/>
            <a:ext cx="29946600" cy="137795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6C6672-1E67-4AD7-9A3A-C3FF0606AF7F}"/>
              </a:ext>
            </a:extLst>
          </p:cNvPr>
          <p:cNvSpPr/>
          <p:nvPr/>
        </p:nvSpPr>
        <p:spPr>
          <a:xfrm>
            <a:off x="30523730" y="31576909"/>
            <a:ext cx="13367470" cy="137795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EC4E01-53C2-4A8C-8949-FCBB793D4504}"/>
              </a:ext>
            </a:extLst>
          </p:cNvPr>
          <p:cNvSpPr/>
          <p:nvPr/>
        </p:nvSpPr>
        <p:spPr>
          <a:xfrm>
            <a:off x="13950608" y="28283247"/>
            <a:ext cx="29529112" cy="29587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/>
            <a:endParaRPr lang="en-US" sz="5000" dirty="0"/>
          </a:p>
          <a:p>
            <a:pPr lvl="1"/>
            <a:endParaRPr lang="en-US" sz="5000" dirty="0"/>
          </a:p>
          <a:p>
            <a:pPr lvl="1">
              <a:spcBef>
                <a:spcPts val="3000"/>
              </a:spcBef>
            </a:pP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0C6BED4-CEFE-407C-88A8-7ECB27532EE6}"/>
              </a:ext>
            </a:extLst>
          </p:cNvPr>
          <p:cNvSpPr/>
          <p:nvPr/>
        </p:nvSpPr>
        <p:spPr>
          <a:xfrm>
            <a:off x="23110666" y="28549119"/>
            <a:ext cx="11208996" cy="9601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Conclusions</a:t>
            </a:r>
            <a:r>
              <a:rPr lang="en-US" b="1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FAE6B3-A9CF-4983-A20E-598DFBE2AEDA}"/>
              </a:ext>
            </a:extLst>
          </p:cNvPr>
          <p:cNvSpPr/>
          <p:nvPr/>
        </p:nvSpPr>
        <p:spPr>
          <a:xfrm>
            <a:off x="13903939" y="4760075"/>
            <a:ext cx="29575781" cy="94806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5400" dirty="0"/>
              <a:t>Days 3, 5, 10, 17, and 24 after Se(VI) addition: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C5BA75-2B2F-4FC7-811B-67192DA50A8C}"/>
              </a:ext>
            </a:extLst>
          </p:cNvPr>
          <p:cNvSpPr/>
          <p:nvPr/>
        </p:nvSpPr>
        <p:spPr>
          <a:xfrm>
            <a:off x="458545" y="23669441"/>
            <a:ext cx="12969207" cy="75725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50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C2E8F7-8BBE-4D6F-A338-DF6F177CA5B6}"/>
              </a:ext>
            </a:extLst>
          </p:cNvPr>
          <p:cNvSpPr/>
          <p:nvPr/>
        </p:nvSpPr>
        <p:spPr>
          <a:xfrm>
            <a:off x="2098203" y="23956461"/>
            <a:ext cx="9226296" cy="97104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Motivating Questions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078ADD-2759-4447-BFA8-506BEA142D94}"/>
              </a:ext>
            </a:extLst>
          </p:cNvPr>
          <p:cNvSpPr/>
          <p:nvPr/>
        </p:nvSpPr>
        <p:spPr>
          <a:xfrm>
            <a:off x="411480" y="4792646"/>
            <a:ext cx="13016272" cy="185783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7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2B692E-5D9D-4CCE-BA8C-E448B2D2FC53}"/>
              </a:ext>
            </a:extLst>
          </p:cNvPr>
          <p:cNvSpPr/>
          <p:nvPr/>
        </p:nvSpPr>
        <p:spPr>
          <a:xfrm>
            <a:off x="2098203" y="14526352"/>
            <a:ext cx="9223725" cy="96926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Sampling and Pond Locations</a:t>
            </a:r>
            <a:endParaRPr lang="en-US" sz="5400" b="1" dirty="0"/>
          </a:p>
          <a:p>
            <a:pPr algn="ctr"/>
            <a:r>
              <a:rPr lang="en-US" b="1" dirty="0"/>
              <a:t>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291FCE-C4F3-46FB-8624-A3755BFD489B}"/>
              </a:ext>
            </a:extLst>
          </p:cNvPr>
          <p:cNvSpPr/>
          <p:nvPr/>
        </p:nvSpPr>
        <p:spPr>
          <a:xfrm>
            <a:off x="22349335" y="5029854"/>
            <a:ext cx="11280454" cy="9601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Hosts and Parasites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A584F21-B3F1-48F9-9F1C-FB5196EC74BF}"/>
              </a:ext>
            </a:extLst>
          </p:cNvPr>
          <p:cNvSpPr/>
          <p:nvPr/>
        </p:nvSpPr>
        <p:spPr>
          <a:xfrm>
            <a:off x="22642780" y="15138117"/>
            <a:ext cx="11208997" cy="9601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Results</a:t>
            </a:r>
            <a:endParaRPr lang="en-US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1AA24A-243B-0320-1AAE-DB5695C6D15E}"/>
              </a:ext>
            </a:extLst>
          </p:cNvPr>
          <p:cNvSpPr/>
          <p:nvPr/>
        </p:nvSpPr>
        <p:spPr>
          <a:xfrm>
            <a:off x="2098203" y="5017753"/>
            <a:ext cx="9223725" cy="96926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000" b="1" dirty="0"/>
              <a:t>Background</a:t>
            </a:r>
            <a:endParaRPr lang="en-US" sz="5400" b="1" dirty="0"/>
          </a:p>
          <a:p>
            <a:pPr algn="ctr"/>
            <a:r>
              <a:rPr lang="en-US" b="1" dirty="0"/>
              <a:t> 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66646F1-29A5-37A6-5FA8-BB583936AFBF}"/>
              </a:ext>
            </a:extLst>
          </p:cNvPr>
          <p:cNvGrpSpPr/>
          <p:nvPr/>
        </p:nvGrpSpPr>
        <p:grpSpPr>
          <a:xfrm>
            <a:off x="13961000" y="5402076"/>
            <a:ext cx="3200119" cy="3331619"/>
            <a:chOff x="11095114" y="6955587"/>
            <a:chExt cx="4144887" cy="4277560"/>
          </a:xfrm>
        </p:grpSpPr>
        <p:pic>
          <p:nvPicPr>
            <p:cNvPr id="19" name="Picture 23" descr="Daphnia ambigua">
              <a:extLst>
                <a:ext uri="{FF2B5EF4-FFF2-40B4-BE49-F238E27FC236}">
                  <a16:creationId xmlns:a16="http://schemas.microsoft.com/office/drawing/2014/main" id="{599DB598-BB5D-5746-43D0-EAB49E8D42D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67827" y="6955587"/>
              <a:ext cx="3429000" cy="34290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4910FDE-B3A6-7229-F016-2BDC3291FBD8}"/>
                </a:ext>
              </a:extLst>
            </p:cNvPr>
            <p:cNvSpPr txBox="1"/>
            <p:nvPr/>
          </p:nvSpPr>
          <p:spPr>
            <a:xfrm>
              <a:off x="11095114" y="7043115"/>
              <a:ext cx="4144887" cy="419003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/>
          </p:spPr>
          <p:txBody>
            <a:bodyPr wrap="square" rtlCol="0">
              <a:prstTxWarp prst="textArchUp">
                <a:avLst>
                  <a:gd name="adj" fmla="val 13738460"/>
                </a:avLst>
              </a:prstTxWarp>
              <a:spAutoFit/>
            </a:bodyPr>
            <a:lstStyle/>
            <a:p>
              <a:r>
                <a:rPr lang="en-US" sz="2800" b="1" i="1" dirty="0"/>
                <a:t>Daphnia ambigua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198BEB5-DE23-CEEF-4196-C605B9B56C89}"/>
              </a:ext>
            </a:extLst>
          </p:cNvPr>
          <p:cNvGrpSpPr/>
          <p:nvPr/>
        </p:nvGrpSpPr>
        <p:grpSpPr>
          <a:xfrm>
            <a:off x="15918013" y="7758650"/>
            <a:ext cx="2826054" cy="2670711"/>
            <a:chOff x="3757289" y="2995521"/>
            <a:chExt cx="4144887" cy="4201980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43BC2E4D-2C60-3B22-C8E4-1D1A157F49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16" t="29151" r="10070"/>
            <a:stretch/>
          </p:blipFill>
          <p:spPr>
            <a:xfrm rot="5400000">
              <a:off x="3848687" y="3131439"/>
              <a:ext cx="3700836" cy="34290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4C7F90F-9B6E-5AE4-6D50-D08D7A212B41}"/>
                </a:ext>
              </a:extLst>
            </p:cNvPr>
            <p:cNvSpPr txBox="1"/>
            <p:nvPr/>
          </p:nvSpPr>
          <p:spPr>
            <a:xfrm>
              <a:off x="3757289" y="3007469"/>
              <a:ext cx="4144887" cy="419003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/>
          </p:spPr>
          <p:txBody>
            <a:bodyPr wrap="square" rtlCol="0">
              <a:prstTxWarp prst="textArchUp">
                <a:avLst>
                  <a:gd name="adj" fmla="val 13738460"/>
                </a:avLst>
              </a:prstTxWarp>
              <a:spAutoFit/>
            </a:bodyPr>
            <a:lstStyle/>
            <a:p>
              <a:r>
                <a:rPr lang="en-US" sz="2800" b="1" i="1" dirty="0"/>
                <a:t>Daphnia </a:t>
              </a:r>
              <a:r>
                <a:rPr lang="en-US" sz="2800" b="1" i="1" dirty="0" err="1"/>
                <a:t>parvula</a:t>
              </a:r>
              <a:endParaRPr lang="en-US" sz="2800" b="1" i="1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88C9484A-0F82-FA81-FC5D-6A16AD504584}"/>
              </a:ext>
            </a:extLst>
          </p:cNvPr>
          <p:cNvGrpSpPr/>
          <p:nvPr/>
        </p:nvGrpSpPr>
        <p:grpSpPr>
          <a:xfrm>
            <a:off x="17257538" y="5406163"/>
            <a:ext cx="3472429" cy="3156631"/>
            <a:chOff x="4005674" y="8242895"/>
            <a:chExt cx="4144887" cy="4326954"/>
          </a:xfrm>
        </p:grpSpPr>
        <p:pic>
          <p:nvPicPr>
            <p:cNvPr id="62" name="Picture 61" descr="Ceriodaphnia dubia">
              <a:hlinkClick r:id="rId4" tgtFrame="&quot;_blank&quot;"/>
              <a:extLst>
                <a:ext uri="{FF2B5EF4-FFF2-40B4-BE49-F238E27FC236}">
                  <a16:creationId xmlns:a16="http://schemas.microsoft.com/office/drawing/2014/main" id="{5F090A34-980B-FA69-A118-A86E5CD365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88" r="4158" b="8194"/>
            <a:stretch/>
          </p:blipFill>
          <p:spPr bwMode="auto">
            <a:xfrm rot="20281069">
              <a:off x="4403795" y="8242895"/>
              <a:ext cx="3348646" cy="34290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86E5DE2F-2FCB-B022-F097-E096378F9201}"/>
                </a:ext>
              </a:extLst>
            </p:cNvPr>
            <p:cNvSpPr txBox="1"/>
            <p:nvPr/>
          </p:nvSpPr>
          <p:spPr>
            <a:xfrm>
              <a:off x="4005674" y="8379817"/>
              <a:ext cx="4144887" cy="419003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/>
          </p:spPr>
          <p:txBody>
            <a:bodyPr wrap="square" rtlCol="0">
              <a:prstTxWarp prst="textArchUp">
                <a:avLst>
                  <a:gd name="adj" fmla="val 13738460"/>
                </a:avLst>
              </a:prstTxWarp>
              <a:spAutoFit/>
            </a:bodyPr>
            <a:lstStyle/>
            <a:p>
              <a:r>
                <a:rPr lang="en-US" sz="2800" b="1" i="1" dirty="0" err="1"/>
                <a:t>Ceriodaphnia</a:t>
              </a:r>
              <a:r>
                <a:rPr lang="en-US" sz="2800" b="1" i="1" dirty="0"/>
                <a:t> </a:t>
              </a:r>
              <a:r>
                <a:rPr lang="en-US" sz="2800" b="1" i="1" dirty="0" err="1"/>
                <a:t>dubia</a:t>
              </a:r>
              <a:endParaRPr lang="en-US" sz="2800" b="1" i="1"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F0F36AE-5B82-5D25-2C0A-6652CBBA6F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139877" y="6255846"/>
            <a:ext cx="14658133" cy="76440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CF812E-59CF-97E2-C0B1-0390A2D899F1}"/>
              </a:ext>
            </a:extLst>
          </p:cNvPr>
          <p:cNvSpPr txBox="1"/>
          <p:nvPr/>
        </p:nvSpPr>
        <p:spPr>
          <a:xfrm>
            <a:off x="850663" y="6492284"/>
            <a:ext cx="6858000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There are ____ ponds in Georgia managed by private owners and local governments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Ponds are commonly habitats for a myriad of zooplankton species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Zooplankton are important grazers in freshwater ecosystems and are commonly infected by a suite of parasites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Parasites can exhibit strong cascading effects on ecosystems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pic>
        <p:nvPicPr>
          <p:cNvPr id="1026" name="Picture 2" descr="Where to go fishing in Georgia: 11 public fishing areas">
            <a:extLst>
              <a:ext uri="{FF2B5EF4-FFF2-40B4-BE49-F238E27FC236}">
                <a16:creationId xmlns:a16="http://schemas.microsoft.com/office/drawing/2014/main" id="{65B9306C-E3FE-D61D-C3B4-8753AA4B8C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27" r="10914"/>
          <a:stretch/>
        </p:blipFill>
        <p:spPr bwMode="auto">
          <a:xfrm>
            <a:off x="7954696" y="6597821"/>
            <a:ext cx="4651160" cy="3543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6EB050A-AEE1-C528-AB0E-A4F37A87C109}"/>
              </a:ext>
            </a:extLst>
          </p:cNvPr>
          <p:cNvSpPr/>
          <p:nvPr/>
        </p:nvSpPr>
        <p:spPr>
          <a:xfrm>
            <a:off x="6347975" y="16120489"/>
            <a:ext cx="6373091" cy="598527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Map of Whitehall with pond locations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7DB834-96A2-9918-2C04-325655E09EAA}"/>
              </a:ext>
            </a:extLst>
          </p:cNvPr>
          <p:cNvSpPr txBox="1"/>
          <p:nvPr/>
        </p:nvSpPr>
        <p:spPr>
          <a:xfrm>
            <a:off x="754088" y="16147151"/>
            <a:ext cx="534191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Ponds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Whitehall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Previous work – Microsporidian paper cite</a:t>
            </a:r>
          </a:p>
          <a:p>
            <a:pPr lvl="1"/>
            <a:endParaRPr lang="en-U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Sampling procedure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33B271-B836-D2A3-667E-67635FC5F7F5}"/>
              </a:ext>
            </a:extLst>
          </p:cNvPr>
          <p:cNvSpPr txBox="1"/>
          <p:nvPr/>
        </p:nvSpPr>
        <p:spPr>
          <a:xfrm>
            <a:off x="1010391" y="25235546"/>
            <a:ext cx="115353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AutoNum type="arabicPeriod"/>
            </a:pPr>
            <a:r>
              <a:rPr lang="en-US" sz="4800" dirty="0"/>
              <a:t>Do other parasites infect zooplankton in these ponds?</a:t>
            </a:r>
          </a:p>
          <a:p>
            <a:pPr marL="914400" indent="-914400">
              <a:buAutoNum type="arabicPeriod"/>
            </a:pPr>
            <a:r>
              <a:rPr lang="en-US" sz="4800" dirty="0"/>
              <a:t>Do they overlap with microsporidian infections?</a:t>
            </a:r>
          </a:p>
          <a:p>
            <a:pPr marL="914400" indent="-914400">
              <a:buAutoNum type="arabicPeriod"/>
            </a:pPr>
            <a:r>
              <a:rPr lang="en-US" sz="4800" dirty="0"/>
              <a:t>Are there physical and chemical pond features correlated with infection?</a:t>
            </a:r>
          </a:p>
        </p:txBody>
      </p:sp>
      <p:pic>
        <p:nvPicPr>
          <p:cNvPr id="24" name="Picture 23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DE577BA7-9706-BBBE-4FD3-4E628F9E49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9584" y="16686523"/>
            <a:ext cx="6689344" cy="572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12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7525B27-7A16-562F-4C5C-761A1FF4F75A}"/>
              </a:ext>
            </a:extLst>
          </p:cNvPr>
          <p:cNvGrpSpPr/>
          <p:nvPr/>
        </p:nvGrpSpPr>
        <p:grpSpPr>
          <a:xfrm>
            <a:off x="6206575" y="2977525"/>
            <a:ext cx="4144887" cy="4201980"/>
            <a:chOff x="3757289" y="2995521"/>
            <a:chExt cx="4144887" cy="4201980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4A93D5E6-E05D-815B-4A92-7D7408060B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16" t="29151" r="10070"/>
            <a:stretch/>
          </p:blipFill>
          <p:spPr>
            <a:xfrm rot="5400000">
              <a:off x="3848687" y="3131439"/>
              <a:ext cx="3700836" cy="34290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692DEB2-A823-9EBC-4A1A-883C59A402EA}"/>
                </a:ext>
              </a:extLst>
            </p:cNvPr>
            <p:cNvSpPr txBox="1"/>
            <p:nvPr/>
          </p:nvSpPr>
          <p:spPr>
            <a:xfrm>
              <a:off x="3757289" y="3007469"/>
              <a:ext cx="4144887" cy="419003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/>
          </p:spPr>
          <p:txBody>
            <a:bodyPr wrap="square" rtlCol="0">
              <a:prstTxWarp prst="textArchUp">
                <a:avLst>
                  <a:gd name="adj" fmla="val 13738460"/>
                </a:avLst>
              </a:prstTxWarp>
              <a:spAutoFit/>
            </a:bodyPr>
            <a:lstStyle/>
            <a:p>
              <a:r>
                <a:rPr lang="en-US" sz="2800" b="1" i="1" dirty="0"/>
                <a:t>Daphnia </a:t>
              </a:r>
              <a:r>
                <a:rPr lang="en-US" sz="2800" b="1" i="1" dirty="0" err="1"/>
                <a:t>parvula</a:t>
              </a:r>
              <a:endParaRPr lang="en-US" sz="2800" b="1" i="1" dirty="0"/>
            </a:p>
          </p:txBody>
        </p:sp>
      </p:grpSp>
      <p:pic>
        <p:nvPicPr>
          <p:cNvPr id="8" name="Picture 23" descr="Daphnia ambigua">
            <a:extLst>
              <a:ext uri="{FF2B5EF4-FFF2-40B4-BE49-F238E27FC236}">
                <a16:creationId xmlns:a16="http://schemas.microsoft.com/office/drawing/2014/main" id="{FD7E8EE5-2333-2891-BCE7-B1A46B91A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2276" y="8079778"/>
            <a:ext cx="3429000" cy="34290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54EEEFD-8F82-DB08-DC52-18A9AB128060}"/>
              </a:ext>
            </a:extLst>
          </p:cNvPr>
          <p:cNvGrpSpPr/>
          <p:nvPr/>
        </p:nvGrpSpPr>
        <p:grpSpPr>
          <a:xfrm>
            <a:off x="19970381" y="7179017"/>
            <a:ext cx="4144887" cy="4349749"/>
            <a:chOff x="11095114" y="6955587"/>
            <a:chExt cx="4144887" cy="4349749"/>
          </a:xfrm>
        </p:grpSpPr>
        <p:pic>
          <p:nvPicPr>
            <p:cNvPr id="11" name="Picture 23" descr="Daphnia ambigua">
              <a:extLst>
                <a:ext uri="{FF2B5EF4-FFF2-40B4-BE49-F238E27FC236}">
                  <a16:creationId xmlns:a16="http://schemas.microsoft.com/office/drawing/2014/main" id="{0EA5C40E-8B50-FFE2-66AB-4998D3736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67827" y="6955587"/>
              <a:ext cx="3429000" cy="34290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8F5F77-1B0B-68A6-9223-2F58D6A3C40F}"/>
                </a:ext>
              </a:extLst>
            </p:cNvPr>
            <p:cNvSpPr txBox="1"/>
            <p:nvPr/>
          </p:nvSpPr>
          <p:spPr>
            <a:xfrm>
              <a:off x="11095114" y="7115304"/>
              <a:ext cx="4144887" cy="419003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/>
          </p:spPr>
          <p:txBody>
            <a:bodyPr wrap="square" rtlCol="0">
              <a:prstTxWarp prst="textArchUp">
                <a:avLst>
                  <a:gd name="adj" fmla="val 13738460"/>
                </a:avLst>
              </a:prstTxWarp>
              <a:spAutoFit/>
            </a:bodyPr>
            <a:lstStyle/>
            <a:p>
              <a:r>
                <a:rPr lang="en-US" sz="2800" b="1" i="1" dirty="0"/>
                <a:t>Daphnia ambigua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C0ABEC5-DD3D-898D-8C69-61BF4691D39E}"/>
              </a:ext>
            </a:extLst>
          </p:cNvPr>
          <p:cNvGrpSpPr/>
          <p:nvPr/>
        </p:nvGrpSpPr>
        <p:grpSpPr>
          <a:xfrm>
            <a:off x="24558442" y="7639392"/>
            <a:ext cx="4144887" cy="4349749"/>
            <a:chOff x="11095114" y="6955587"/>
            <a:chExt cx="4144887" cy="4349749"/>
          </a:xfrm>
        </p:grpSpPr>
        <p:pic>
          <p:nvPicPr>
            <p:cNvPr id="14" name="Picture 23" descr="Daphnia ambigua">
              <a:extLst>
                <a:ext uri="{FF2B5EF4-FFF2-40B4-BE49-F238E27FC236}">
                  <a16:creationId xmlns:a16="http://schemas.microsoft.com/office/drawing/2014/main" id="{2A34BD0A-E8CA-26BF-45EA-8502180C3D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67827" y="6955587"/>
              <a:ext cx="3429000" cy="34290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57E3E47-85E1-F4EF-9519-4F3721B5BE9D}"/>
                </a:ext>
              </a:extLst>
            </p:cNvPr>
            <p:cNvSpPr txBox="1"/>
            <p:nvPr/>
          </p:nvSpPr>
          <p:spPr>
            <a:xfrm>
              <a:off x="11095114" y="7115304"/>
              <a:ext cx="4144887" cy="419003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/>
          </p:spPr>
          <p:txBody>
            <a:bodyPr wrap="square" rtlCol="0">
              <a:prstTxWarp prst="textArchUp">
                <a:avLst>
                  <a:gd name="adj" fmla="val 13738460"/>
                </a:avLst>
              </a:prstTxWarp>
              <a:spAutoFit/>
            </a:bodyPr>
            <a:lstStyle/>
            <a:p>
              <a:r>
                <a:rPr lang="en-US" sz="2800" b="1" i="1" dirty="0"/>
                <a:t>Daphnia ambigua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E50357-AD9C-6C01-6E65-36769FC45829}"/>
              </a:ext>
            </a:extLst>
          </p:cNvPr>
          <p:cNvGrpSpPr/>
          <p:nvPr/>
        </p:nvGrpSpPr>
        <p:grpSpPr>
          <a:xfrm>
            <a:off x="16110721" y="2977526"/>
            <a:ext cx="4144887" cy="4349749"/>
            <a:chOff x="11095114" y="6955587"/>
            <a:chExt cx="4144887" cy="4349749"/>
          </a:xfrm>
        </p:grpSpPr>
        <p:pic>
          <p:nvPicPr>
            <p:cNvPr id="17" name="Picture 23" descr="Daphnia ambigua">
              <a:extLst>
                <a:ext uri="{FF2B5EF4-FFF2-40B4-BE49-F238E27FC236}">
                  <a16:creationId xmlns:a16="http://schemas.microsoft.com/office/drawing/2014/main" id="{166C67B2-8677-7691-68A2-0883604A06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67827" y="6955587"/>
              <a:ext cx="3429000" cy="34290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4BA4F8-EE89-8D29-5A53-AF2BCA9BB577}"/>
                </a:ext>
              </a:extLst>
            </p:cNvPr>
            <p:cNvSpPr txBox="1"/>
            <p:nvPr/>
          </p:nvSpPr>
          <p:spPr>
            <a:xfrm>
              <a:off x="11095114" y="7115304"/>
              <a:ext cx="4144887" cy="419003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/>
          </p:spPr>
          <p:txBody>
            <a:bodyPr wrap="square" rtlCol="0">
              <a:prstTxWarp prst="textArchUp">
                <a:avLst>
                  <a:gd name="adj" fmla="val 13738460"/>
                </a:avLst>
              </a:prstTxWarp>
              <a:spAutoFit/>
            </a:bodyPr>
            <a:lstStyle/>
            <a:p>
              <a:r>
                <a:rPr lang="en-US" sz="2800" b="1" i="1" dirty="0"/>
                <a:t>Daphnia ambigua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491E603-9191-77E6-53C0-4324DC807EC2}"/>
              </a:ext>
            </a:extLst>
          </p:cNvPr>
          <p:cNvGrpSpPr/>
          <p:nvPr/>
        </p:nvGrpSpPr>
        <p:grpSpPr>
          <a:xfrm>
            <a:off x="20893137" y="2977526"/>
            <a:ext cx="4144887" cy="4349749"/>
            <a:chOff x="11095114" y="6955587"/>
            <a:chExt cx="4144887" cy="4349749"/>
          </a:xfrm>
        </p:grpSpPr>
        <p:pic>
          <p:nvPicPr>
            <p:cNvPr id="20" name="Picture 23" descr="Daphnia ambigua">
              <a:extLst>
                <a:ext uri="{FF2B5EF4-FFF2-40B4-BE49-F238E27FC236}">
                  <a16:creationId xmlns:a16="http://schemas.microsoft.com/office/drawing/2014/main" id="{F2136C8A-6505-BE75-9CD7-55B571ED09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67827" y="6955587"/>
              <a:ext cx="3429000" cy="34290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A9B7FD-20BF-D5CA-E8E6-F7D13F7B79CC}"/>
                </a:ext>
              </a:extLst>
            </p:cNvPr>
            <p:cNvSpPr txBox="1"/>
            <p:nvPr/>
          </p:nvSpPr>
          <p:spPr>
            <a:xfrm>
              <a:off x="11095114" y="7115304"/>
              <a:ext cx="4144887" cy="419003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/>
          </p:spPr>
          <p:txBody>
            <a:bodyPr wrap="square" rtlCol="0">
              <a:prstTxWarp prst="textArchUp">
                <a:avLst>
                  <a:gd name="adj" fmla="val 13738460"/>
                </a:avLst>
              </a:prstTxWarp>
              <a:spAutoFit/>
            </a:bodyPr>
            <a:lstStyle/>
            <a:p>
              <a:r>
                <a:rPr lang="en-US" sz="2800" b="1" i="1" dirty="0"/>
                <a:t>Daphnia ambigua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6CC1BCC-71A3-6DFB-8EFC-9C0EC1930AA0}"/>
              </a:ext>
            </a:extLst>
          </p:cNvPr>
          <p:cNvGrpSpPr/>
          <p:nvPr/>
        </p:nvGrpSpPr>
        <p:grpSpPr>
          <a:xfrm>
            <a:off x="6748875" y="8242895"/>
            <a:ext cx="4144887" cy="4326954"/>
            <a:chOff x="4005674" y="8242895"/>
            <a:chExt cx="4144887" cy="4326954"/>
          </a:xfrm>
        </p:grpSpPr>
        <p:pic>
          <p:nvPicPr>
            <p:cNvPr id="24" name="Picture 23" descr="Ceriodaphnia dubia">
              <a:hlinkClick r:id="rId4" tgtFrame="&quot;_blank&quot;"/>
              <a:extLst>
                <a:ext uri="{FF2B5EF4-FFF2-40B4-BE49-F238E27FC236}">
                  <a16:creationId xmlns:a16="http://schemas.microsoft.com/office/drawing/2014/main" id="{41C2D233-3882-66B8-0830-A64C7B8360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88" r="4158" b="8194"/>
            <a:stretch/>
          </p:blipFill>
          <p:spPr bwMode="auto">
            <a:xfrm rot="20281069">
              <a:off x="4403795" y="8242895"/>
              <a:ext cx="3348646" cy="34290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7AB48D2-2506-F73A-75B4-5FE5E598F04A}"/>
                </a:ext>
              </a:extLst>
            </p:cNvPr>
            <p:cNvSpPr txBox="1"/>
            <p:nvPr/>
          </p:nvSpPr>
          <p:spPr>
            <a:xfrm>
              <a:off x="4005674" y="8379817"/>
              <a:ext cx="4144887" cy="419003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/>
          </p:spPr>
          <p:txBody>
            <a:bodyPr wrap="square" rtlCol="0">
              <a:prstTxWarp prst="textArchUp">
                <a:avLst>
                  <a:gd name="adj" fmla="val 13738460"/>
                </a:avLst>
              </a:prstTxWarp>
              <a:spAutoFit/>
            </a:bodyPr>
            <a:lstStyle/>
            <a:p>
              <a:r>
                <a:rPr lang="en-US" sz="2800" b="1" i="1" dirty="0" err="1"/>
                <a:t>Ceriodaphnia</a:t>
              </a:r>
              <a:r>
                <a:rPr lang="en-US" sz="2800" b="1" i="1" dirty="0"/>
                <a:t> </a:t>
              </a:r>
              <a:r>
                <a:rPr lang="en-US" sz="2800" b="1" i="1" dirty="0" err="1"/>
                <a:t>dubia</a:t>
              </a:r>
              <a:endParaRPr lang="en-US" sz="2800" b="1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00443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2452</TotalTime>
  <Words>167</Words>
  <Application>Microsoft Office PowerPoint</Application>
  <PresentationFormat>Custom</PresentationFormat>
  <Paragraphs>36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Katie Schroeder</dc:creator>
  <cp:lastModifiedBy>Katherine Marie Schroeder</cp:lastModifiedBy>
  <cp:revision>76</cp:revision>
  <dcterms:created xsi:type="dcterms:W3CDTF">2019-03-26T22:59:08Z</dcterms:created>
  <dcterms:modified xsi:type="dcterms:W3CDTF">2023-10-18T17:57:52Z</dcterms:modified>
</cp:coreProperties>
</file>

<file path=docProps/thumbnail.jpeg>
</file>